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4"/>
  </p:sldMasterIdLst>
  <p:notesMasterIdLst>
    <p:notesMasterId r:id="rId16"/>
  </p:notesMasterIdLst>
  <p:handoutMasterIdLst>
    <p:handoutMasterId r:id="rId17"/>
  </p:handoutMasterIdLst>
  <p:sldIdLst>
    <p:sldId id="256" r:id="rId5"/>
    <p:sldId id="357" r:id="rId6"/>
    <p:sldId id="358" r:id="rId7"/>
    <p:sldId id="353" r:id="rId8"/>
    <p:sldId id="258" r:id="rId9"/>
    <p:sldId id="259" r:id="rId10"/>
    <p:sldId id="262" r:id="rId11"/>
    <p:sldId id="354" r:id="rId12"/>
    <p:sldId id="355" r:id="rId13"/>
    <p:sldId id="356" r:id="rId14"/>
    <p:sldId id="261" r:id="rId15"/>
  </p:sldIdLst>
  <p:sldSz cx="12192000" cy="6858000"/>
  <p:notesSz cx="7010400" cy="9296400"/>
  <p:embeddedFontLst>
    <p:embeddedFont>
      <p:font typeface="Quattrocento Sans" panose="020B060402020202020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5EF"/>
    <a:srgbClr val="3A9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94515-29C4-43E1-BA96-1014BE80847D}" v="205" dt="2025-09-18T07:05:38.739"/>
    <p1510:client id="{72DDD08B-4A7D-9CAE-ACB9-3842776C4E89}" v="106" dt="2025-09-18T05:37:53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Iqbal" userId="S::ali.iqbal@xflowresearch.com::38086543-ddb4-4bc2-aa7b-653852218a2e" providerId="AD" clId="Web-{72DDD08B-4A7D-9CAE-ACB9-3842776C4E89}"/>
    <pc:docChg chg="modSld">
      <pc:chgData name="Ali Iqbal" userId="S::ali.iqbal@xflowresearch.com::38086543-ddb4-4bc2-aa7b-653852218a2e" providerId="AD" clId="Web-{72DDD08B-4A7D-9CAE-ACB9-3842776C4E89}" dt="2025-09-18T05:37:53.102" v="89" actId="20577"/>
      <pc:docMkLst>
        <pc:docMk/>
      </pc:docMkLst>
      <pc:sldChg chg="modSp">
        <pc:chgData name="Ali Iqbal" userId="S::ali.iqbal@xflowresearch.com::38086543-ddb4-4bc2-aa7b-653852218a2e" providerId="AD" clId="Web-{72DDD08B-4A7D-9CAE-ACB9-3842776C4E89}" dt="2025-09-18T05:37:53.102" v="89" actId="20577"/>
        <pc:sldMkLst>
          <pc:docMk/>
          <pc:sldMk cId="0" sldId="258"/>
        </pc:sldMkLst>
        <pc:spChg chg="mod">
          <ac:chgData name="Ali Iqbal" userId="S::ali.iqbal@xflowresearch.com::38086543-ddb4-4bc2-aa7b-653852218a2e" providerId="AD" clId="Web-{72DDD08B-4A7D-9CAE-ACB9-3842776C4E89}" dt="2025-09-18T05:37:53.102" v="89" actId="20577"/>
          <ac:spMkLst>
            <pc:docMk/>
            <pc:sldMk cId="0" sldId="258"/>
            <ac:spMk id="5" creationId="{9EAE6EB4-7694-D131-EF9F-446388315EF4}"/>
          </ac:spMkLst>
        </pc:spChg>
      </pc:sldChg>
      <pc:sldChg chg="modSp">
        <pc:chgData name="Ali Iqbal" userId="S::ali.iqbal@xflowresearch.com::38086543-ddb4-4bc2-aa7b-653852218a2e" providerId="AD" clId="Web-{72DDD08B-4A7D-9CAE-ACB9-3842776C4E89}" dt="2025-09-18T05:37:11.661" v="81" actId="20577"/>
        <pc:sldMkLst>
          <pc:docMk/>
          <pc:sldMk cId="3608098946" sldId="354"/>
        </pc:sldMkLst>
        <pc:spChg chg="mod">
          <ac:chgData name="Ali Iqbal" userId="S::ali.iqbal@xflowresearch.com::38086543-ddb4-4bc2-aa7b-653852218a2e" providerId="AD" clId="Web-{72DDD08B-4A7D-9CAE-ACB9-3842776C4E89}" dt="2025-09-18T05:37:11.661" v="81" actId="20577"/>
          <ac:spMkLst>
            <pc:docMk/>
            <pc:sldMk cId="3608098946" sldId="354"/>
            <ac:spMk id="7" creationId="{475D81B1-5B68-3A3F-8B7C-8B6BA57DEE9C}"/>
          </ac:spMkLst>
        </pc:spChg>
        <pc:graphicFrameChg chg="mod modGraphic">
          <ac:chgData name="Ali Iqbal" userId="S::ali.iqbal@xflowresearch.com::38086543-ddb4-4bc2-aa7b-653852218a2e" providerId="AD" clId="Web-{72DDD08B-4A7D-9CAE-ACB9-3842776C4E89}" dt="2025-09-18T05:25:04.620" v="67"/>
          <ac:graphicFrameMkLst>
            <pc:docMk/>
            <pc:sldMk cId="3608098946" sldId="354"/>
            <ac:graphicFrameMk id="5" creationId="{4A36A05E-C9E8-01EE-4AFF-33D06709DE15}"/>
          </ac:graphicFrameMkLst>
        </pc:graphicFrameChg>
      </pc:sldChg>
    </pc:docChg>
  </pc:docChgLst>
  <pc:docChgLst>
    <pc:chgData name="Ali Iqbal" userId="38086543-ddb4-4bc2-aa7b-653852218a2e" providerId="ADAL" clId="{9A4C010B-D647-418D-ACEB-A454402E5670}"/>
    <pc:docChg chg="undo custSel addSld delSld modSld modNotesMaster modHandout">
      <pc:chgData name="Ali Iqbal" userId="38086543-ddb4-4bc2-aa7b-653852218a2e" providerId="ADAL" clId="{9A4C010B-D647-418D-ACEB-A454402E5670}" dt="2025-09-18T07:05:38.739" v="375"/>
      <pc:docMkLst>
        <pc:docMk/>
      </pc:docMkLst>
      <pc:sldChg chg="modNotes">
        <pc:chgData name="Ali Iqbal" userId="38086543-ddb4-4bc2-aa7b-653852218a2e" providerId="ADAL" clId="{9A4C010B-D647-418D-ACEB-A454402E5670}" dt="2025-09-18T07:05:38.739" v="375"/>
        <pc:sldMkLst>
          <pc:docMk/>
          <pc:sldMk cId="0" sldId="256"/>
        </pc:sldMkLst>
      </pc:sldChg>
      <pc:sldChg chg="modNotes">
        <pc:chgData name="Ali Iqbal" userId="38086543-ddb4-4bc2-aa7b-653852218a2e" providerId="ADAL" clId="{9A4C010B-D647-418D-ACEB-A454402E5670}" dt="2025-09-18T07:05:38.739" v="375"/>
        <pc:sldMkLst>
          <pc:docMk/>
          <pc:sldMk cId="0" sldId="258"/>
        </pc:sldMkLst>
      </pc:sldChg>
      <pc:sldChg chg="modNotes">
        <pc:chgData name="Ali Iqbal" userId="38086543-ddb4-4bc2-aa7b-653852218a2e" providerId="ADAL" clId="{9A4C010B-D647-418D-ACEB-A454402E5670}" dt="2025-09-18T07:05:38.739" v="375"/>
        <pc:sldMkLst>
          <pc:docMk/>
          <pc:sldMk cId="0" sldId="259"/>
        </pc:sldMkLst>
      </pc:sldChg>
      <pc:sldChg chg="modNotes">
        <pc:chgData name="Ali Iqbal" userId="38086543-ddb4-4bc2-aa7b-653852218a2e" providerId="ADAL" clId="{9A4C010B-D647-418D-ACEB-A454402E5670}" dt="2025-09-18T07:05:38.739" v="375"/>
        <pc:sldMkLst>
          <pc:docMk/>
          <pc:sldMk cId="0" sldId="261"/>
        </pc:sldMkLst>
      </pc:sldChg>
      <pc:sldChg chg="modSp mod">
        <pc:chgData name="Ali Iqbal" userId="38086543-ddb4-4bc2-aa7b-653852218a2e" providerId="ADAL" clId="{9A4C010B-D647-418D-ACEB-A454402E5670}" dt="2025-09-18T05:52:57.711" v="280" actId="20577"/>
        <pc:sldMkLst>
          <pc:docMk/>
          <pc:sldMk cId="2173901523" sldId="262"/>
        </pc:sldMkLst>
        <pc:graphicFrameChg chg="mod modGraphic">
          <ac:chgData name="Ali Iqbal" userId="38086543-ddb4-4bc2-aa7b-653852218a2e" providerId="ADAL" clId="{9A4C010B-D647-418D-ACEB-A454402E5670}" dt="2025-09-18T05:52:57.711" v="280" actId="20577"/>
          <ac:graphicFrameMkLst>
            <pc:docMk/>
            <pc:sldMk cId="2173901523" sldId="262"/>
            <ac:graphicFrameMk id="9" creationId="{9D2838B3-AF0C-C738-EC59-FE0C0F09686C}"/>
          </ac:graphicFrameMkLst>
        </pc:graphicFrameChg>
      </pc:sldChg>
      <pc:sldChg chg="modSp mod">
        <pc:chgData name="Ali Iqbal" userId="38086543-ddb4-4bc2-aa7b-653852218a2e" providerId="ADAL" clId="{9A4C010B-D647-418D-ACEB-A454402E5670}" dt="2025-09-17T12:41:13.795" v="115" actId="1038"/>
        <pc:sldMkLst>
          <pc:docMk/>
          <pc:sldMk cId="2166945768" sldId="356"/>
        </pc:sldMkLst>
        <pc:spChg chg="mod">
          <ac:chgData name="Ali Iqbal" userId="38086543-ddb4-4bc2-aa7b-653852218a2e" providerId="ADAL" clId="{9A4C010B-D647-418D-ACEB-A454402E5670}" dt="2025-09-17T12:41:05.530" v="60" actId="1037"/>
          <ac:spMkLst>
            <pc:docMk/>
            <pc:sldMk cId="2166945768" sldId="356"/>
            <ac:spMk id="6" creationId="{6D193CE7-3B7F-8BA2-2B1E-2C3D7E2C383E}"/>
          </ac:spMkLst>
        </pc:spChg>
        <pc:spChg chg="mod">
          <ac:chgData name="Ali Iqbal" userId="38086543-ddb4-4bc2-aa7b-653852218a2e" providerId="ADAL" clId="{9A4C010B-D647-418D-ACEB-A454402E5670}" dt="2025-09-17T12:41:13.795" v="115" actId="1038"/>
          <ac:spMkLst>
            <pc:docMk/>
            <pc:sldMk cId="2166945768" sldId="356"/>
            <ac:spMk id="9" creationId="{6C386E12-1DD3-7FA0-B099-7F373C82D8C8}"/>
          </ac:spMkLst>
        </pc:spChg>
        <pc:graphicFrameChg chg="mod modGraphic">
          <ac:chgData name="Ali Iqbal" userId="38086543-ddb4-4bc2-aa7b-653852218a2e" providerId="ADAL" clId="{9A4C010B-D647-418D-ACEB-A454402E5670}" dt="2025-09-17T12:40:44.610" v="9" actId="1037"/>
          <ac:graphicFrameMkLst>
            <pc:docMk/>
            <pc:sldMk cId="2166945768" sldId="356"/>
            <ac:graphicFrameMk id="11" creationId="{C06A4D0F-1D26-823F-282C-94FEFE19D796}"/>
          </ac:graphicFrameMkLst>
        </pc:graphicFrameChg>
      </pc:sldChg>
      <pc:sldChg chg="new del">
        <pc:chgData name="Ali Iqbal" userId="38086543-ddb4-4bc2-aa7b-653852218a2e" providerId="ADAL" clId="{9A4C010B-D647-418D-ACEB-A454402E5670}" dt="2025-09-18T05:40:46.250" v="117" actId="680"/>
        <pc:sldMkLst>
          <pc:docMk/>
          <pc:sldMk cId="528660752" sldId="357"/>
        </pc:sldMkLst>
      </pc:sldChg>
      <pc:sldChg chg="modSp new mod">
        <pc:chgData name="Ali Iqbal" userId="38086543-ddb4-4bc2-aa7b-653852218a2e" providerId="ADAL" clId="{9A4C010B-D647-418D-ACEB-A454402E5670}" dt="2025-09-18T07:01:26.180" v="374" actId="20577"/>
        <pc:sldMkLst>
          <pc:docMk/>
          <pc:sldMk cId="2965791862" sldId="357"/>
        </pc:sldMkLst>
        <pc:spChg chg="mod">
          <ac:chgData name="Ali Iqbal" userId="38086543-ddb4-4bc2-aa7b-653852218a2e" providerId="ADAL" clId="{9A4C010B-D647-418D-ACEB-A454402E5670}" dt="2025-09-18T05:41:15.004" v="127" actId="20577"/>
          <ac:spMkLst>
            <pc:docMk/>
            <pc:sldMk cId="2965791862" sldId="357"/>
            <ac:spMk id="2" creationId="{1EC93778-526D-914D-9999-ADA895390B41}"/>
          </ac:spMkLst>
        </pc:spChg>
        <pc:spChg chg="mod">
          <ac:chgData name="Ali Iqbal" userId="38086543-ddb4-4bc2-aa7b-653852218a2e" providerId="ADAL" clId="{9A4C010B-D647-418D-ACEB-A454402E5670}" dt="2025-09-18T07:01:26.180" v="374" actId="20577"/>
          <ac:spMkLst>
            <pc:docMk/>
            <pc:sldMk cId="2965791862" sldId="357"/>
            <ac:spMk id="3" creationId="{BBB4BD0E-0262-B71B-6054-31303D605751}"/>
          </ac:spMkLst>
        </pc:spChg>
      </pc:sldChg>
      <pc:sldChg chg="addSp delSp modSp new mod">
        <pc:chgData name="Ali Iqbal" userId="38086543-ddb4-4bc2-aa7b-653852218a2e" providerId="ADAL" clId="{9A4C010B-D647-418D-ACEB-A454402E5670}" dt="2025-09-18T06:24:39.263" v="349" actId="688"/>
        <pc:sldMkLst>
          <pc:docMk/>
          <pc:sldMk cId="1145669860" sldId="358"/>
        </pc:sldMkLst>
        <pc:spChg chg="mod">
          <ac:chgData name="Ali Iqbal" userId="38086543-ddb4-4bc2-aa7b-653852218a2e" providerId="ADAL" clId="{9A4C010B-D647-418D-ACEB-A454402E5670}" dt="2025-09-18T05:47:26.375" v="170" actId="20577"/>
          <ac:spMkLst>
            <pc:docMk/>
            <pc:sldMk cId="1145669860" sldId="358"/>
            <ac:spMk id="2" creationId="{9627E80D-6413-4A13-D066-067D5BFF770D}"/>
          </ac:spMkLst>
        </pc:spChg>
        <pc:spChg chg="mod">
          <ac:chgData name="Ali Iqbal" userId="38086543-ddb4-4bc2-aa7b-653852218a2e" providerId="ADAL" clId="{9A4C010B-D647-418D-ACEB-A454402E5670}" dt="2025-09-18T06:06:53.620" v="332" actId="1035"/>
          <ac:spMkLst>
            <pc:docMk/>
            <pc:sldMk cId="1145669860" sldId="358"/>
            <ac:spMk id="3" creationId="{7FB7C226-5DAC-D4C9-EEEE-4D1B857A0D5B}"/>
          </ac:spMkLst>
        </pc:spChg>
        <pc:spChg chg="add mod ord">
          <ac:chgData name="Ali Iqbal" userId="38086543-ddb4-4bc2-aa7b-653852218a2e" providerId="ADAL" clId="{9A4C010B-D647-418D-ACEB-A454402E5670}" dt="2025-09-18T06:24:05.974" v="345" actId="1076"/>
          <ac:spMkLst>
            <pc:docMk/>
            <pc:sldMk cId="1145669860" sldId="358"/>
            <ac:spMk id="5" creationId="{3D2EDC5E-59E0-A74D-756C-D9ADAA12C3B1}"/>
          </ac:spMkLst>
        </pc:spChg>
        <pc:picChg chg="add del mod">
          <ac:chgData name="Ali Iqbal" userId="38086543-ddb4-4bc2-aa7b-653852218a2e" providerId="ADAL" clId="{9A4C010B-D647-418D-ACEB-A454402E5670}" dt="2025-09-18T06:04:58.923" v="302" actId="478"/>
          <ac:picMkLst>
            <pc:docMk/>
            <pc:sldMk cId="1145669860" sldId="358"/>
            <ac:picMk id="7" creationId="{9224D0DA-CC55-66F1-C7DD-E4040037CFB7}"/>
          </ac:picMkLst>
        </pc:picChg>
        <pc:picChg chg="add del mod">
          <ac:chgData name="Ali Iqbal" userId="38086543-ddb4-4bc2-aa7b-653852218a2e" providerId="ADAL" clId="{9A4C010B-D647-418D-ACEB-A454402E5670}" dt="2025-09-18T06:06:09.046" v="304" actId="478"/>
          <ac:picMkLst>
            <pc:docMk/>
            <pc:sldMk cId="1145669860" sldId="358"/>
            <ac:picMk id="9" creationId="{C0667868-20C6-802C-2F14-29FBA46C170E}"/>
          </ac:picMkLst>
        </pc:picChg>
        <pc:picChg chg="add del mod modCrop">
          <ac:chgData name="Ali Iqbal" userId="38086543-ddb4-4bc2-aa7b-653852218a2e" providerId="ADAL" clId="{9A4C010B-D647-418D-ACEB-A454402E5670}" dt="2025-09-18T06:06:46.368" v="313" actId="478"/>
          <ac:picMkLst>
            <pc:docMk/>
            <pc:sldMk cId="1145669860" sldId="358"/>
            <ac:picMk id="11" creationId="{5A1B1EC9-65FD-8927-59FC-7CDE645399DD}"/>
          </ac:picMkLst>
        </pc:picChg>
        <pc:picChg chg="add mod">
          <ac:chgData name="Ali Iqbal" userId="38086543-ddb4-4bc2-aa7b-653852218a2e" providerId="ADAL" clId="{9A4C010B-D647-418D-ACEB-A454402E5670}" dt="2025-09-18T06:24:29.573" v="348" actId="688"/>
          <ac:picMkLst>
            <pc:docMk/>
            <pc:sldMk cId="1145669860" sldId="358"/>
            <ac:picMk id="13" creationId="{FF4D0B28-9BBD-8560-69D3-265B784C3EB5}"/>
          </ac:picMkLst>
        </pc:picChg>
        <pc:picChg chg="add mod">
          <ac:chgData name="Ali Iqbal" userId="38086543-ddb4-4bc2-aa7b-653852218a2e" providerId="ADAL" clId="{9A4C010B-D647-418D-ACEB-A454402E5670}" dt="2025-09-18T06:24:39.263" v="349" actId="688"/>
          <ac:picMkLst>
            <pc:docMk/>
            <pc:sldMk cId="1145669860" sldId="358"/>
            <ac:picMk id="14" creationId="{10C38077-A5CA-C960-F3DE-1EA240B6A67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93F248-7D90-EFE9-441E-6A99EFAF77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86378-8A60-6E16-073B-FD5E98CD85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00CD13-B543-46C7-A1DD-A7C00B1F99DE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B75CB-9149-467E-A9C2-DB314B0013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14CC9-C9D3-BDC5-46C9-3455233C36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C15E57B-3885-403B-8586-D75ED9A2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4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46568" rIns="93162" bIns="46568" anchor="b" anchorCtr="0">
            <a:noAutofit/>
          </a:bodyPr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21aaf32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21aaf32ae_0_0:notes"/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610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0" name="Google Shape;100;g721aaf32ae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6345"/>
          </a:xfrm>
          <a:prstGeom prst="rect">
            <a:avLst/>
          </a:prstGeom>
        </p:spPr>
        <p:txBody>
          <a:bodyPr spcFirstLastPara="1" wrap="square" lIns="93162" tIns="46568" rIns="93162" bIns="46568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62" tIns="46568" rIns="93162" bIns="46568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3631841"/>
            <a:ext cx="9144000" cy="79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4000"/>
              <a:buFont typeface="Arial"/>
              <a:buNone/>
              <a:defRPr sz="40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4439164"/>
            <a:ext cx="9144000" cy="59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8321" y="745461"/>
            <a:ext cx="4259988" cy="1477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6357">
          <p15:clr>
            <a:srgbClr val="FBAE40"/>
          </p15:clr>
        </p15:guide>
        <p15:guide id="3" pos="610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and Bullet Point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24;p3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Two Content Sections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800"/>
              <a:buFont typeface="Quattrocento Sans"/>
              <a:buChar char="›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466AF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800"/>
              <a:buFont typeface="Quattrocento Sans"/>
              <a:buChar char="›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4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4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rmation">
  <p:cSld name="Contact Informa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769066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8200" y="2118419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838200" y="2478692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/>
          <p:nvPr/>
        </p:nvSpPr>
        <p:spPr>
          <a:xfrm>
            <a:off x="826225" y="2828761"/>
            <a:ext cx="1050744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826225" y="900440"/>
            <a:ext cx="105477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466AF"/>
                </a:solidFill>
                <a:latin typeface="+mj-lt"/>
                <a:ea typeface="Calibri"/>
                <a:cs typeface="Calibri"/>
                <a:sym typeface="Calibri"/>
              </a:rPr>
              <a:t>Contact Information</a:t>
            </a:r>
            <a:endParaRPr>
              <a:latin typeface="+mj-lt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 b="0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" name="Google Shape;50;p6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Columns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800"/>
              <a:buNone/>
              <a:defRPr sz="2800" b="1">
                <a:solidFill>
                  <a:srgbClr val="0466A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Quattrocento Sans"/>
              <a:buChar char="›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800"/>
              <a:buNone/>
              <a:defRPr sz="2800" b="1">
                <a:solidFill>
                  <a:srgbClr val="0466A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Quattrocento Sans"/>
              <a:buChar char="›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60;p7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&amp; Paragraph">
  <p:cSld name="Heading &amp; Paragraph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838200" y="1866900"/>
            <a:ext cx="10515600" cy="432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p8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8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839788" y="444321"/>
            <a:ext cx="105140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839788" y="2198152"/>
            <a:ext cx="4245219" cy="376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7A7AF"/>
              </a:buClr>
              <a:buSzPts val="2000"/>
              <a:buFont typeface="Quattrocento Sans"/>
              <a:buNone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87A7AF"/>
              </a:buClr>
              <a:buSzPts val="1200"/>
              <a:buFont typeface="Quattrocento Sans"/>
              <a:buChar char="›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5097886" y="2196920"/>
            <a:ext cx="6292403" cy="378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Quattrocento Sans"/>
              <a:buChar char="›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9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  <a:defRPr sz="2800">
                <a:solidFill>
                  <a:srgbClr val="0466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466AF"/>
              </a:buClr>
              <a:buSzPts val="2000"/>
              <a:buFont typeface="Noto Sans Symbols"/>
              <a:buChar char="▪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Quattrocento Sans"/>
              <a:buChar char="›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Quattrocento Sans"/>
              <a:buChar char="›"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Quattrocento Sans"/>
              <a:buChar char="›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Quattrocento Sans"/>
              <a:buChar char="›"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lvl="1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lvl="2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lvl="3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lvl="4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lvl="5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lvl="6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lvl="7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lvl="8" indent="0" algn="l">
              <a:spcBef>
                <a:spcPts val="0"/>
              </a:spcBef>
              <a:buNone/>
              <a:defRPr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116000" y="6524080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0AD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10"/>
          <p:cNvCxnSpPr/>
          <p:nvPr/>
        </p:nvCxnSpPr>
        <p:spPr>
          <a:xfrm>
            <a:off x="1116000" y="6552513"/>
            <a:ext cx="9180000" cy="13648"/>
          </a:xfrm>
          <a:prstGeom prst="straightConnector1">
            <a:avLst/>
          </a:prstGeom>
          <a:noFill/>
          <a:ln w="28575" cap="flat" cmpd="sng">
            <a:solidFill>
              <a:srgbClr val="0466A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96000" y="6319573"/>
            <a:ext cx="1257924" cy="43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flowresearch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ctrTitle"/>
          </p:nvPr>
        </p:nvSpPr>
        <p:spPr>
          <a:xfrm>
            <a:off x="1524000" y="3631841"/>
            <a:ext cx="9144000" cy="79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4000"/>
              <a:buFont typeface="Arial"/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IMEI Fraud Check API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1524000" y="4439164"/>
            <a:ext cx="9144000" cy="59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Device Authenticity</a:t>
            </a:r>
            <a:endParaRPr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876F-E87C-FC80-E241-FAEECC2A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IMEI Fraud Check vs Device Identifier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7B3A0-6BBA-D86E-66C6-C4A92C756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705BA71-C3D2-491B-E77C-D6F8F525A8A0}"/>
              </a:ext>
            </a:extLst>
          </p:cNvPr>
          <p:cNvSpPr/>
          <p:nvPr/>
        </p:nvSpPr>
        <p:spPr>
          <a:xfrm>
            <a:off x="274318" y="1342222"/>
            <a:ext cx="5669284" cy="62885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D193CE7-3B7F-8BA2-2B1E-2C3D7E2C383E}"/>
              </a:ext>
            </a:extLst>
          </p:cNvPr>
          <p:cNvSpPr txBox="1"/>
          <p:nvPr/>
        </p:nvSpPr>
        <p:spPr>
          <a:xfrm>
            <a:off x="2374951" y="1561033"/>
            <a:ext cx="1309968" cy="22238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ctr">
              <a:lnSpc>
                <a:spcPct val="100299"/>
              </a:lnSpc>
              <a:spcBef>
                <a:spcPts val="93"/>
              </a:spcBef>
            </a:pPr>
            <a:r>
              <a:rPr lang="en-US" sz="1368" b="1" spc="-9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IMEI Fraud Check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8A0A83E-AFC7-D03E-CB3C-D84ADCC02F03}"/>
              </a:ext>
            </a:extLst>
          </p:cNvPr>
          <p:cNvSpPr/>
          <p:nvPr/>
        </p:nvSpPr>
        <p:spPr>
          <a:xfrm>
            <a:off x="6096000" y="1342221"/>
            <a:ext cx="5888736" cy="62885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C386E12-1DD3-7FA0-B099-7F373C82D8C8}"/>
              </a:ext>
            </a:extLst>
          </p:cNvPr>
          <p:cNvSpPr txBox="1"/>
          <p:nvPr/>
        </p:nvSpPr>
        <p:spPr>
          <a:xfrm>
            <a:off x="8703514" y="1561033"/>
            <a:ext cx="1309968" cy="22238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ctr">
              <a:lnSpc>
                <a:spcPct val="100299"/>
              </a:lnSpc>
              <a:spcBef>
                <a:spcPts val="93"/>
              </a:spcBef>
            </a:pPr>
            <a:r>
              <a:rPr lang="en-US" sz="1368" b="1" spc="-9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Identifier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6A4D0F-1D26-823F-282C-94FEFE19D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853583"/>
              </p:ext>
            </p:extLst>
          </p:nvPr>
        </p:nvGraphicFramePr>
        <p:xfrm>
          <a:off x="206080" y="2127930"/>
          <a:ext cx="5812581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321">
                  <a:extLst>
                    <a:ext uri="{9D8B030D-6E8A-4147-A177-3AD203B41FA5}">
                      <a16:colId xmlns:a16="http://schemas.microsoft.com/office/drawing/2014/main" val="604464562"/>
                    </a:ext>
                  </a:extLst>
                </a:gridCol>
                <a:gridCol w="1417321">
                  <a:extLst>
                    <a:ext uri="{9D8B030D-6E8A-4147-A177-3AD203B41FA5}">
                      <a16:colId xmlns:a16="http://schemas.microsoft.com/office/drawing/2014/main" val="2727380383"/>
                    </a:ext>
                  </a:extLst>
                </a:gridCol>
                <a:gridCol w="1417321">
                  <a:extLst>
                    <a:ext uri="{9D8B030D-6E8A-4147-A177-3AD203B41FA5}">
                      <a16:colId xmlns:a16="http://schemas.microsoft.com/office/drawing/2014/main" val="1786926131"/>
                    </a:ext>
                  </a:extLst>
                </a:gridCol>
                <a:gridCol w="1560618">
                  <a:extLst>
                    <a:ext uri="{9D8B030D-6E8A-4147-A177-3AD203B41FA5}">
                      <a16:colId xmlns:a16="http://schemas.microsoft.com/office/drawing/2014/main" val="163874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Endpoint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Request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Response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/bulk-check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validate multiple IMEIs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 “</a:t>
                      </a:r>
                      <a:r>
                        <a:rPr lang="en-US" err="1"/>
                        <a:t>imei</a:t>
                      </a:r>
                      <a:r>
                        <a:rPr lang="en-US"/>
                        <a:t>”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lastChecked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imei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operationalStatus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prohibitedReason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"(In case of prohibited)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reportedDate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"(In case of prohibited)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372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5314CA2-9325-F547-C00A-3AC8B32DE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527681"/>
              </p:ext>
            </p:extLst>
          </p:nvPr>
        </p:nvGraphicFramePr>
        <p:xfrm>
          <a:off x="6103396" y="2123018"/>
          <a:ext cx="5888736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961">
                  <a:extLst>
                    <a:ext uri="{9D8B030D-6E8A-4147-A177-3AD203B41FA5}">
                      <a16:colId xmlns:a16="http://schemas.microsoft.com/office/drawing/2014/main" val="604464562"/>
                    </a:ext>
                  </a:extLst>
                </a:gridCol>
                <a:gridCol w="1342925">
                  <a:extLst>
                    <a:ext uri="{9D8B030D-6E8A-4147-A177-3AD203B41FA5}">
                      <a16:colId xmlns:a16="http://schemas.microsoft.com/office/drawing/2014/main" val="2727380383"/>
                    </a:ext>
                  </a:extLst>
                </a:gridCol>
                <a:gridCol w="1712702">
                  <a:extLst>
                    <a:ext uri="{9D8B030D-6E8A-4147-A177-3AD203B41FA5}">
                      <a16:colId xmlns:a16="http://schemas.microsoft.com/office/drawing/2014/main" val="1786926131"/>
                    </a:ext>
                  </a:extLst>
                </a:gridCol>
                <a:gridCol w="973148">
                  <a:extLst>
                    <a:ext uri="{9D8B030D-6E8A-4147-A177-3AD203B41FA5}">
                      <a16:colId xmlns:a16="http://schemas.microsoft.com/office/drawing/2014/main" val="163874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Endpoint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Request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Response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/retrieve-identifier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>
                          <a:effectLst/>
                        </a:rPr>
                        <a:t>An device identifier has been found for the specified subscriber</a:t>
                      </a:r>
                    </a:p>
                  </a:txBody>
                  <a:tcPr marL="76200" marR="76200" marT="76200"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“IMSI”</a:t>
                      </a:r>
                    </a:p>
                    <a:p>
                      <a:r>
                        <a:rPr lang="en-US"/>
                        <a:t>“IPv4Address”</a:t>
                      </a:r>
                    </a:p>
                    <a:p>
                      <a:r>
                        <a:rPr lang="en-US"/>
                        <a:t>“IPv6Address”</a:t>
                      </a:r>
                    </a:p>
                    <a:p>
                      <a:r>
                        <a:rPr lang="en-US"/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networkAccessIdentifier</a:t>
                      </a:r>
                      <a:r>
                        <a:rPr lang="en-US"/>
                        <a:t>”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imeisv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”</a:t>
                      </a:r>
                      <a:b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Imei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”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“tac”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“manufacturer”</a:t>
                      </a:r>
                      <a:b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“model”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ppid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”</a:t>
                      </a:r>
                      <a:b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lastCheck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”</a:t>
                      </a:r>
                      <a:endParaRPr lang="en-US"/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3728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A68858F8-F885-224D-1A79-CDAAE0CB3EAA}"/>
              </a:ext>
            </a:extLst>
          </p:cNvPr>
          <p:cNvSpPr/>
          <p:nvPr/>
        </p:nvSpPr>
        <p:spPr>
          <a:xfrm>
            <a:off x="693038" y="4739913"/>
            <a:ext cx="10225686" cy="1590310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A034C54B-6F2C-146B-6C56-EBC60C0F1D8C}"/>
              </a:ext>
            </a:extLst>
          </p:cNvPr>
          <p:cNvSpPr txBox="1"/>
          <p:nvPr/>
        </p:nvSpPr>
        <p:spPr>
          <a:xfrm>
            <a:off x="1015019" y="4977396"/>
            <a:ext cx="8365342" cy="1115709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a clear distinction between the intent of these APIs: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IMEI Fraud Check provide status while Device Identifier give basic information.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backend serving both APIs is different (EIR,CRM vs HSS/UDM, GSMA DHC).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target different use-cases and Audiences. 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magnifying glass with circles and dots&#10;&#10;AI-generated content may be incorrect.">
            <a:extLst>
              <a:ext uri="{FF2B5EF4-FFF2-40B4-BE49-F238E27FC236}">
                <a16:creationId xmlns:a16="http://schemas.microsoft.com/office/drawing/2014/main" id="{972FAFD8-7114-98FC-DB99-A03D267D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496" b="14775"/>
          <a:stretch>
            <a:fillRect/>
          </a:stretch>
        </p:blipFill>
        <p:spPr>
          <a:xfrm>
            <a:off x="9579440" y="4804804"/>
            <a:ext cx="2471157" cy="15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4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838200" y="1769066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+mn-lt"/>
              </a:rPr>
              <a:t>Ali Iqbal</a:t>
            </a:r>
            <a:endParaRPr>
              <a:latin typeface="+mn-lt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2"/>
          </p:nvPr>
        </p:nvSpPr>
        <p:spPr>
          <a:xfrm>
            <a:off x="838200" y="2118419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err="1">
                <a:latin typeface="+mn-lt"/>
              </a:rPr>
              <a:t>xFlow</a:t>
            </a:r>
            <a:r>
              <a:rPr lang="en-US">
                <a:latin typeface="+mn-lt"/>
              </a:rPr>
              <a:t> Research Inc.</a:t>
            </a:r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3"/>
          </p:nvPr>
        </p:nvSpPr>
        <p:spPr>
          <a:xfrm>
            <a:off x="838199" y="2467772"/>
            <a:ext cx="10539549" cy="34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+mn-lt"/>
              </a:rPr>
              <a:t>ali.Iqbal@xflowresearch.com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11</a:t>
            </a:fld>
            <a:endParaRPr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805EA-EAC2-1F2E-C789-54F8FCF47A6B}"/>
              </a:ext>
            </a:extLst>
          </p:cNvPr>
          <p:cNvSpPr txBox="1"/>
          <p:nvPr/>
        </p:nvSpPr>
        <p:spPr>
          <a:xfrm>
            <a:off x="838199" y="2821768"/>
            <a:ext cx="277992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</a:pPr>
            <a:r>
              <a:rPr lang="en-US" sz="2000" b="0" i="0" u="sng" strike="noStrike" cap="none">
                <a:solidFill>
                  <a:schemeClr val="hlink"/>
                </a:solidFill>
                <a:latin typeface="+mn-lt"/>
                <a:ea typeface="Quattrocento Sans"/>
                <a:cs typeface="Quattrocento Sans"/>
                <a:sym typeface="Quattrocento Sans"/>
                <a:hlinkClick r:id="rId3"/>
              </a:rPr>
              <a:t>www.xflowresearch.com</a:t>
            </a:r>
            <a:endParaRPr lang="en-US" sz="2000">
              <a:solidFill>
                <a:schemeClr val="dk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93778-526D-914D-9999-ADA89539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4BD0E-0262-B71B-6054-31303D605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</a:rPr>
              <a:t>API Quick Definition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</a:rPr>
              <a:t>Potential Business Use Cases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Mature vs. New Potential Fields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Reason / Security Rationale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API Definition Proposal</a:t>
            </a:r>
          </a:p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Future Consideration</a:t>
            </a:r>
          </a:p>
          <a:p>
            <a:endParaRPr lang="en-US" sz="16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F8E30-47B1-8D1B-0DFC-255DED8B4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9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3D2EDC5E-59E0-A74D-756C-D9ADAA12C3B1}"/>
              </a:ext>
            </a:extLst>
          </p:cNvPr>
          <p:cNvSpPr/>
          <p:nvPr/>
        </p:nvSpPr>
        <p:spPr>
          <a:xfrm>
            <a:off x="748058" y="1650840"/>
            <a:ext cx="10605742" cy="290297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7E80D-6413-4A13-D066-067D5BFF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Quick 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7C226-5DAC-D4C9-EEEE-4D1B857A0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997" y="2794216"/>
            <a:ext cx="10370438" cy="1325563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2800" b="1">
                <a:solidFill>
                  <a:schemeClr val="bg1"/>
                </a:solidFill>
              </a:rPr>
              <a:t>Quickly check an IMEI to determine status</a:t>
            </a:r>
            <a:br>
              <a:rPr lang="en-US" sz="2800" b="1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 (lost, stolen, blacklisted, counterfeit, insurance-flagged)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E42D-109D-8DDB-E95B-EEB706C9EA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3" name="Graphic 12" descr="Warning outline">
            <a:extLst>
              <a:ext uri="{FF2B5EF4-FFF2-40B4-BE49-F238E27FC236}">
                <a16:creationId xmlns:a16="http://schemas.microsoft.com/office/drawing/2014/main" id="{FF4D0B28-9BBD-8560-69D3-265B784C3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61" y="1785252"/>
            <a:ext cx="914400" cy="914400"/>
          </a:xfrm>
          <a:prstGeom prst="rect">
            <a:avLst/>
          </a:prstGeom>
        </p:spPr>
      </p:pic>
      <p:pic>
        <p:nvPicPr>
          <p:cNvPr id="14" name="Graphic 13" descr="Warning outline">
            <a:extLst>
              <a:ext uri="{FF2B5EF4-FFF2-40B4-BE49-F238E27FC236}">
                <a16:creationId xmlns:a16="http://schemas.microsoft.com/office/drawing/2014/main" id="{10C38077-A5CA-C960-F3DE-1EA240B6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15787">
            <a:off x="10527424" y="3597748"/>
            <a:ext cx="651895" cy="6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6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FD82-617D-8122-EECE-BB34D233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24">
                <a:ea typeface="Calibri"/>
              </a:rPr>
              <a:t>Potential Business Use Cases</a:t>
            </a:r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93AA747-0EDE-9C3C-23BA-E310396F7268}"/>
              </a:ext>
            </a:extLst>
          </p:cNvPr>
          <p:cNvSpPr/>
          <p:nvPr/>
        </p:nvSpPr>
        <p:spPr>
          <a:xfrm>
            <a:off x="609600" y="2111189"/>
            <a:ext cx="1552015" cy="3534334"/>
          </a:xfrm>
          <a:custGeom>
            <a:avLst/>
            <a:gdLst/>
            <a:ahLst/>
            <a:cxnLst/>
            <a:rect l="l" t="t" r="r" b="b"/>
            <a:pathLst>
              <a:path w="1758950" h="4005579">
                <a:moveTo>
                  <a:pt x="1592579" y="4005072"/>
                </a:moveTo>
                <a:lnTo>
                  <a:pt x="166116" y="4005072"/>
                </a:lnTo>
                <a:lnTo>
                  <a:pt x="122061" y="3999230"/>
                </a:lnTo>
                <a:lnTo>
                  <a:pt x="82408" y="3982720"/>
                </a:lnTo>
                <a:lnTo>
                  <a:pt x="48768" y="3957066"/>
                </a:lnTo>
                <a:lnTo>
                  <a:pt x="22747" y="3923791"/>
                </a:lnTo>
                <a:lnTo>
                  <a:pt x="5954" y="3884422"/>
                </a:lnTo>
                <a:lnTo>
                  <a:pt x="0" y="384048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1592579" y="0"/>
                </a:lnTo>
                <a:lnTo>
                  <a:pt x="1636634" y="5954"/>
                </a:lnTo>
                <a:lnTo>
                  <a:pt x="1676287" y="22747"/>
                </a:lnTo>
                <a:lnTo>
                  <a:pt x="1709928" y="48768"/>
                </a:lnTo>
                <a:lnTo>
                  <a:pt x="1735948" y="82408"/>
                </a:lnTo>
                <a:lnTo>
                  <a:pt x="1752741" y="122061"/>
                </a:lnTo>
                <a:lnTo>
                  <a:pt x="1758695" y="166116"/>
                </a:lnTo>
                <a:lnTo>
                  <a:pt x="1758695" y="3840480"/>
                </a:lnTo>
                <a:lnTo>
                  <a:pt x="1752741" y="3884422"/>
                </a:lnTo>
                <a:lnTo>
                  <a:pt x="1735948" y="3923791"/>
                </a:lnTo>
                <a:lnTo>
                  <a:pt x="1709928" y="3957066"/>
                </a:lnTo>
                <a:lnTo>
                  <a:pt x="1676287" y="3982720"/>
                </a:lnTo>
                <a:lnTo>
                  <a:pt x="1636634" y="3999230"/>
                </a:lnTo>
                <a:lnTo>
                  <a:pt x="1592579" y="4005072"/>
                </a:ln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CB43AB1-C4CD-95D4-BD11-7AA67AB20CED}"/>
              </a:ext>
            </a:extLst>
          </p:cNvPr>
          <p:cNvSpPr txBox="1"/>
          <p:nvPr/>
        </p:nvSpPr>
        <p:spPr>
          <a:xfrm>
            <a:off x="719350" y="2308229"/>
            <a:ext cx="1309968" cy="22238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ctr">
              <a:lnSpc>
                <a:spcPct val="100299"/>
              </a:lnSpc>
              <a:spcBef>
                <a:spcPts val="93"/>
              </a:spcBef>
            </a:pPr>
            <a:r>
              <a:rPr lang="en-US" sz="1368" b="1" spc="-9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Insurance claims 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E3C4316-C5BD-6983-1FC1-E54E36D25DAE}"/>
              </a:ext>
            </a:extLst>
          </p:cNvPr>
          <p:cNvSpPr txBox="1"/>
          <p:nvPr/>
        </p:nvSpPr>
        <p:spPr>
          <a:xfrm>
            <a:off x="872995" y="4194669"/>
            <a:ext cx="977713" cy="105706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217405">
              <a:lnSpc>
                <a:spcPct val="100600"/>
              </a:lnSpc>
              <a:spcBef>
                <a:spcPts val="84"/>
              </a:spcBef>
            </a:pPr>
            <a:r>
              <a:rPr lang="en-US" sz="1368" spc="-9">
                <a:solidFill>
                  <a:srgbClr val="FFFFFF"/>
                </a:solidFill>
                <a:latin typeface="Verdana"/>
                <a:cs typeface="Verdana"/>
              </a:rPr>
              <a:t>Verify stolen/lost devices before processing</a:t>
            </a: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31238DEE-CCD2-462E-4E86-C3FAB61E039C}"/>
              </a:ext>
            </a:extLst>
          </p:cNvPr>
          <p:cNvSpPr/>
          <p:nvPr/>
        </p:nvSpPr>
        <p:spPr>
          <a:xfrm>
            <a:off x="2341581" y="2111189"/>
            <a:ext cx="1552015" cy="3534334"/>
          </a:xfrm>
          <a:custGeom>
            <a:avLst/>
            <a:gdLst/>
            <a:ahLst/>
            <a:cxnLst/>
            <a:rect l="l" t="t" r="r" b="b"/>
            <a:pathLst>
              <a:path w="1758950" h="4005579">
                <a:moveTo>
                  <a:pt x="1592579" y="4005072"/>
                </a:moveTo>
                <a:lnTo>
                  <a:pt x="166116" y="4005072"/>
                </a:lnTo>
                <a:lnTo>
                  <a:pt x="122061" y="3999230"/>
                </a:lnTo>
                <a:lnTo>
                  <a:pt x="82408" y="3982720"/>
                </a:lnTo>
                <a:lnTo>
                  <a:pt x="48768" y="3957066"/>
                </a:lnTo>
                <a:lnTo>
                  <a:pt x="22747" y="3923791"/>
                </a:lnTo>
                <a:lnTo>
                  <a:pt x="5954" y="3884422"/>
                </a:lnTo>
                <a:lnTo>
                  <a:pt x="0" y="384048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1592579" y="0"/>
                </a:lnTo>
                <a:lnTo>
                  <a:pt x="1636634" y="5954"/>
                </a:lnTo>
                <a:lnTo>
                  <a:pt x="1676287" y="22747"/>
                </a:lnTo>
                <a:lnTo>
                  <a:pt x="1709928" y="48768"/>
                </a:lnTo>
                <a:lnTo>
                  <a:pt x="1735948" y="82408"/>
                </a:lnTo>
                <a:lnTo>
                  <a:pt x="1752741" y="122061"/>
                </a:lnTo>
                <a:lnTo>
                  <a:pt x="1758695" y="166116"/>
                </a:lnTo>
                <a:lnTo>
                  <a:pt x="1758695" y="3840480"/>
                </a:lnTo>
                <a:lnTo>
                  <a:pt x="1752741" y="3884422"/>
                </a:lnTo>
                <a:lnTo>
                  <a:pt x="1735948" y="3923791"/>
                </a:lnTo>
                <a:lnTo>
                  <a:pt x="1709928" y="3957066"/>
                </a:lnTo>
                <a:lnTo>
                  <a:pt x="1676287" y="3982720"/>
                </a:lnTo>
                <a:lnTo>
                  <a:pt x="1636634" y="3999230"/>
                </a:lnTo>
                <a:lnTo>
                  <a:pt x="1592579" y="4005072"/>
                </a:ln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13" name="object 17">
            <a:extLst>
              <a:ext uri="{FF2B5EF4-FFF2-40B4-BE49-F238E27FC236}">
                <a16:creationId xmlns:a16="http://schemas.microsoft.com/office/drawing/2014/main" id="{14520588-BB15-2F54-204D-ECEA88A84DA8}"/>
              </a:ext>
            </a:extLst>
          </p:cNvPr>
          <p:cNvSpPr txBox="1"/>
          <p:nvPr/>
        </p:nvSpPr>
        <p:spPr>
          <a:xfrm>
            <a:off x="2731084" y="2219742"/>
            <a:ext cx="764241" cy="422786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 marR="4483" indent="-22972" algn="ctr">
              <a:lnSpc>
                <a:spcPct val="100600"/>
              </a:lnSpc>
              <a:spcBef>
                <a:spcPts val="84"/>
              </a:spcBef>
            </a:pPr>
            <a:r>
              <a:rPr lang="en-US" sz="1368" b="1" spc="-97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 operators 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29232A91-27A8-8912-3210-CE3671AFE260}"/>
              </a:ext>
            </a:extLst>
          </p:cNvPr>
          <p:cNvSpPr txBox="1"/>
          <p:nvPr/>
        </p:nvSpPr>
        <p:spPr>
          <a:xfrm>
            <a:off x="2604758" y="4206767"/>
            <a:ext cx="1029821" cy="106497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22972" marR="16249" algn="ctr">
              <a:spcBef>
                <a:spcPts val="97"/>
              </a:spcBef>
            </a:pPr>
            <a:r>
              <a:rPr lang="en-US" sz="1368" spc="-9">
                <a:solidFill>
                  <a:srgbClr val="FFFFFF"/>
                </a:solidFill>
                <a:latin typeface="Verdana"/>
                <a:cs typeface="Verdana"/>
              </a:rPr>
              <a:t>Enforce blacklists and Prevent fraud.</a:t>
            </a:r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B92BD469-7000-95F0-19FB-33054575A0A4}"/>
              </a:ext>
            </a:extLst>
          </p:cNvPr>
          <p:cNvSpPr/>
          <p:nvPr/>
        </p:nvSpPr>
        <p:spPr>
          <a:xfrm>
            <a:off x="4091043" y="2121947"/>
            <a:ext cx="1552015" cy="3534334"/>
          </a:xfrm>
          <a:custGeom>
            <a:avLst/>
            <a:gdLst/>
            <a:ahLst/>
            <a:cxnLst/>
            <a:rect l="l" t="t" r="r" b="b"/>
            <a:pathLst>
              <a:path w="1758950" h="4005579">
                <a:moveTo>
                  <a:pt x="1592579" y="4005072"/>
                </a:moveTo>
                <a:lnTo>
                  <a:pt x="166116" y="4005072"/>
                </a:lnTo>
                <a:lnTo>
                  <a:pt x="122061" y="3999230"/>
                </a:lnTo>
                <a:lnTo>
                  <a:pt x="82408" y="3982720"/>
                </a:lnTo>
                <a:lnTo>
                  <a:pt x="48768" y="3957066"/>
                </a:lnTo>
                <a:lnTo>
                  <a:pt x="22747" y="3923791"/>
                </a:lnTo>
                <a:lnTo>
                  <a:pt x="5954" y="3884422"/>
                </a:lnTo>
                <a:lnTo>
                  <a:pt x="0" y="384048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1592579" y="0"/>
                </a:lnTo>
                <a:lnTo>
                  <a:pt x="1636634" y="5954"/>
                </a:lnTo>
                <a:lnTo>
                  <a:pt x="1676287" y="22747"/>
                </a:lnTo>
                <a:lnTo>
                  <a:pt x="1709928" y="48768"/>
                </a:lnTo>
                <a:lnTo>
                  <a:pt x="1735948" y="82408"/>
                </a:lnTo>
                <a:lnTo>
                  <a:pt x="1752741" y="122061"/>
                </a:lnTo>
                <a:lnTo>
                  <a:pt x="1758695" y="166116"/>
                </a:lnTo>
                <a:lnTo>
                  <a:pt x="1758695" y="3840480"/>
                </a:lnTo>
                <a:lnTo>
                  <a:pt x="1752741" y="3884422"/>
                </a:lnTo>
                <a:lnTo>
                  <a:pt x="1735948" y="3923791"/>
                </a:lnTo>
                <a:lnTo>
                  <a:pt x="1709928" y="3957066"/>
                </a:lnTo>
                <a:lnTo>
                  <a:pt x="1676287" y="3982720"/>
                </a:lnTo>
                <a:lnTo>
                  <a:pt x="1636634" y="3999230"/>
                </a:lnTo>
                <a:lnTo>
                  <a:pt x="1592579" y="4005072"/>
                </a:ln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E331B3AA-84A6-81E0-81B8-84A65506751F}"/>
              </a:ext>
            </a:extLst>
          </p:cNvPr>
          <p:cNvSpPr txBox="1"/>
          <p:nvPr/>
        </p:nvSpPr>
        <p:spPr>
          <a:xfrm>
            <a:off x="4148271" y="2319157"/>
            <a:ext cx="1427069" cy="22295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406235" marR="4483" indent="-395588" algn="ctr">
              <a:spcBef>
                <a:spcPts val="97"/>
              </a:spcBef>
            </a:pPr>
            <a:r>
              <a:rPr lang="en-US" sz="1368" b="1" spc="-75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Retail/resale 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59B9C768-7222-8A8F-C611-C5BB2392D5D9}"/>
              </a:ext>
            </a:extLst>
          </p:cNvPr>
          <p:cNvSpPr txBox="1"/>
          <p:nvPr/>
        </p:nvSpPr>
        <p:spPr>
          <a:xfrm>
            <a:off x="4221282" y="4194669"/>
            <a:ext cx="1326216" cy="844440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1206" marR="4483" indent="-560" algn="ctr">
              <a:lnSpc>
                <a:spcPct val="100600"/>
              </a:lnSpc>
              <a:spcBef>
                <a:spcPts val="84"/>
              </a:spcBef>
            </a:pPr>
            <a:r>
              <a:rPr lang="en-US" sz="1368" spc="-9">
                <a:solidFill>
                  <a:srgbClr val="FFFFFF"/>
                </a:solidFill>
                <a:latin typeface="Verdana"/>
                <a:cs typeface="Verdana"/>
              </a:rPr>
              <a:t>Authenticate devices before trade-in or resale</a:t>
            </a:r>
            <a:endParaRPr sz="1368">
              <a:latin typeface="Verdana"/>
              <a:cs typeface="Verdana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AC7B7760-5DAD-CE48-31F6-ECFC5755CC31}"/>
              </a:ext>
            </a:extLst>
          </p:cNvPr>
          <p:cNvSpPr/>
          <p:nvPr/>
        </p:nvSpPr>
        <p:spPr>
          <a:xfrm>
            <a:off x="5827059" y="2121947"/>
            <a:ext cx="1552015" cy="3534334"/>
          </a:xfrm>
          <a:custGeom>
            <a:avLst/>
            <a:gdLst/>
            <a:ahLst/>
            <a:cxnLst/>
            <a:rect l="l" t="t" r="r" b="b"/>
            <a:pathLst>
              <a:path w="1758950" h="4005579">
                <a:moveTo>
                  <a:pt x="1592579" y="4005072"/>
                </a:moveTo>
                <a:lnTo>
                  <a:pt x="166116" y="4005072"/>
                </a:lnTo>
                <a:lnTo>
                  <a:pt x="122061" y="3999230"/>
                </a:lnTo>
                <a:lnTo>
                  <a:pt x="82408" y="3982720"/>
                </a:lnTo>
                <a:lnTo>
                  <a:pt x="48768" y="3957066"/>
                </a:lnTo>
                <a:lnTo>
                  <a:pt x="22747" y="3923791"/>
                </a:lnTo>
                <a:lnTo>
                  <a:pt x="5954" y="3884422"/>
                </a:lnTo>
                <a:lnTo>
                  <a:pt x="0" y="384048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1592579" y="0"/>
                </a:lnTo>
                <a:lnTo>
                  <a:pt x="1636634" y="5954"/>
                </a:lnTo>
                <a:lnTo>
                  <a:pt x="1676287" y="22747"/>
                </a:lnTo>
                <a:lnTo>
                  <a:pt x="1709928" y="48768"/>
                </a:lnTo>
                <a:lnTo>
                  <a:pt x="1735948" y="82408"/>
                </a:lnTo>
                <a:lnTo>
                  <a:pt x="1752741" y="122061"/>
                </a:lnTo>
                <a:lnTo>
                  <a:pt x="1758695" y="166116"/>
                </a:lnTo>
                <a:lnTo>
                  <a:pt x="1758695" y="3840480"/>
                </a:lnTo>
                <a:lnTo>
                  <a:pt x="1752741" y="3884422"/>
                </a:lnTo>
                <a:lnTo>
                  <a:pt x="1735948" y="3923791"/>
                </a:lnTo>
                <a:lnTo>
                  <a:pt x="1709928" y="3957066"/>
                </a:lnTo>
                <a:lnTo>
                  <a:pt x="1676287" y="3982720"/>
                </a:lnTo>
                <a:lnTo>
                  <a:pt x="1636634" y="3999230"/>
                </a:lnTo>
                <a:lnTo>
                  <a:pt x="1592579" y="4005072"/>
                </a:lnTo>
                <a:close/>
              </a:path>
            </a:pathLst>
          </a:custGeom>
          <a:solidFill>
            <a:srgbClr val="3A9AF2"/>
          </a:solidFill>
          <a:ln>
            <a:solidFill>
              <a:srgbClr val="3A9AF2"/>
            </a:solidFill>
          </a:ln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A4A970DD-8C96-7DC2-F0FB-A7AB3AF487F6}"/>
              </a:ext>
            </a:extLst>
          </p:cNvPr>
          <p:cNvSpPr txBox="1"/>
          <p:nvPr/>
        </p:nvSpPr>
        <p:spPr>
          <a:xfrm>
            <a:off x="5899069" y="2319658"/>
            <a:ext cx="1106559" cy="222953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 marR="4483" indent="216285" algn="ctr">
              <a:spcBef>
                <a:spcPts val="97"/>
              </a:spcBef>
            </a:pPr>
            <a:r>
              <a:rPr lang="en-US" sz="1368" b="1" spc="-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3">
            <a:extLst>
              <a:ext uri="{FF2B5EF4-FFF2-40B4-BE49-F238E27FC236}">
                <a16:creationId xmlns:a16="http://schemas.microsoft.com/office/drawing/2014/main" id="{6D6579EF-F337-016E-71D4-720591615C97}"/>
              </a:ext>
            </a:extLst>
          </p:cNvPr>
          <p:cNvSpPr txBox="1"/>
          <p:nvPr/>
        </p:nvSpPr>
        <p:spPr>
          <a:xfrm>
            <a:off x="5941744" y="4194669"/>
            <a:ext cx="1276910" cy="1057062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22711" marR="4483" indent="-112065" algn="ctr">
              <a:lnSpc>
                <a:spcPct val="100600"/>
              </a:lnSpc>
              <a:spcBef>
                <a:spcPts val="84"/>
              </a:spcBef>
            </a:pPr>
            <a:r>
              <a:rPr lang="en-US" sz="1368">
                <a:solidFill>
                  <a:srgbClr val="FFFFFF"/>
                </a:solidFill>
                <a:latin typeface="Verdana"/>
                <a:cs typeface="Verdana"/>
              </a:rPr>
              <a:t> Ensure device compliance for employees.</a:t>
            </a: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6234023D-830A-AE52-95A4-A3FEA79BF4BB}"/>
              </a:ext>
            </a:extLst>
          </p:cNvPr>
          <p:cNvSpPr txBox="1"/>
          <p:nvPr/>
        </p:nvSpPr>
        <p:spPr>
          <a:xfrm>
            <a:off x="7807443" y="2245265"/>
            <a:ext cx="1015813" cy="4334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60253" marR="4483" indent="-149607">
              <a:spcBef>
                <a:spcPts val="97"/>
              </a:spcBef>
            </a:pPr>
            <a:r>
              <a:rPr sz="1368" b="1" spc="-66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</a:t>
            </a:r>
            <a:r>
              <a:rPr sz="1368" b="1" spc="-26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1053083B-4FC2-A54B-CCB9-85887B6340F6}"/>
              </a:ext>
            </a:extLst>
          </p:cNvPr>
          <p:cNvSpPr txBox="1"/>
          <p:nvPr/>
        </p:nvSpPr>
        <p:spPr>
          <a:xfrm>
            <a:off x="7738741" y="3994605"/>
            <a:ext cx="1127872" cy="110257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67239" marR="61636" indent="-2802" algn="ctr">
              <a:lnSpc>
                <a:spcPct val="100400"/>
              </a:lnSpc>
              <a:spcBef>
                <a:spcPts val="88"/>
              </a:spcBef>
            </a:pPr>
            <a:r>
              <a:rPr sz="1368" spc="35">
                <a:solidFill>
                  <a:srgbClr val="FFFFFF"/>
                </a:solidFill>
                <a:latin typeface="Verdana"/>
                <a:cs typeface="Verdana"/>
              </a:rPr>
              <a:t>Edge </a:t>
            </a:r>
            <a:r>
              <a:rPr sz="1368" spc="-9">
                <a:solidFill>
                  <a:srgbClr val="FFFFFF"/>
                </a:solidFill>
                <a:latin typeface="Verdana"/>
                <a:cs typeface="Verdana"/>
              </a:rPr>
              <a:t>Application hosting</a:t>
            </a:r>
            <a:endParaRPr sz="1368">
              <a:latin typeface="Verdana"/>
              <a:cs typeface="Verdana"/>
            </a:endParaRPr>
          </a:p>
          <a:p>
            <a:pPr marL="10646" marR="4483" indent="-3362" algn="ctr">
              <a:lnSpc>
                <a:spcPct val="100600"/>
              </a:lnSpc>
              <a:spcBef>
                <a:spcPts val="393"/>
              </a:spcBef>
            </a:pPr>
            <a:r>
              <a:rPr sz="1368" spc="-9">
                <a:solidFill>
                  <a:srgbClr val="FFFFFF"/>
                </a:solidFill>
                <a:latin typeface="Verdana"/>
                <a:cs typeface="Verdana"/>
              </a:rPr>
              <a:t>Latency optimization</a:t>
            </a:r>
            <a:endParaRPr sz="1368">
              <a:latin typeface="Verdana"/>
              <a:cs typeface="Verdana"/>
            </a:endParaRPr>
          </a:p>
        </p:txBody>
      </p:sp>
      <p:pic>
        <p:nvPicPr>
          <p:cNvPr id="37" name="Picture 36" descr="A computer with a satellite dish and a tower&#10;&#10;AI-generated content may be incorrect.">
            <a:extLst>
              <a:ext uri="{FF2B5EF4-FFF2-40B4-BE49-F238E27FC236}">
                <a16:creationId xmlns:a16="http://schemas.microsoft.com/office/drawing/2014/main" id="{60BEEB12-EEDA-7642-7060-B7AD06A6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17314" r="2727" b="10201"/>
          <a:stretch>
            <a:fillRect/>
          </a:stretch>
        </p:blipFill>
        <p:spPr>
          <a:xfrm>
            <a:off x="2341581" y="2929186"/>
            <a:ext cx="1555823" cy="1017942"/>
          </a:xfrm>
          <a:prstGeom prst="rect">
            <a:avLst/>
          </a:prstGeom>
        </p:spPr>
      </p:pic>
      <p:pic>
        <p:nvPicPr>
          <p:cNvPr id="41" name="Picture 40" descr="A computer screen with a screen and a phone with an umbrella&#10;&#10;AI-generated content may be incorrect.">
            <a:extLst>
              <a:ext uri="{FF2B5EF4-FFF2-40B4-BE49-F238E27FC236}">
                <a16:creationId xmlns:a16="http://schemas.microsoft.com/office/drawing/2014/main" id="{4BD490CC-F893-99D4-F3D3-286FA2C6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51" b="13663"/>
          <a:stretch>
            <a:fillRect/>
          </a:stretch>
        </p:blipFill>
        <p:spPr>
          <a:xfrm>
            <a:off x="607669" y="2930023"/>
            <a:ext cx="1552015" cy="1007280"/>
          </a:xfrm>
          <a:prstGeom prst="rect">
            <a:avLst/>
          </a:prstGeom>
        </p:spPr>
      </p:pic>
      <p:pic>
        <p:nvPicPr>
          <p:cNvPr id="43" name="Picture 42" descr="A computer screen with a shopping cart and a phone&#10;&#10;AI-generated content may be incorrect.">
            <a:extLst>
              <a:ext uri="{FF2B5EF4-FFF2-40B4-BE49-F238E27FC236}">
                <a16:creationId xmlns:a16="http://schemas.microsoft.com/office/drawing/2014/main" id="{D1783FEF-5724-0357-B539-8466EA98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02" t="27134" r="10425" b="22158"/>
          <a:stretch>
            <a:fillRect/>
          </a:stretch>
        </p:blipFill>
        <p:spPr>
          <a:xfrm>
            <a:off x="4087235" y="2929185"/>
            <a:ext cx="1552015" cy="1017941"/>
          </a:xfrm>
          <a:prstGeom prst="rect">
            <a:avLst/>
          </a:prstGeom>
        </p:spPr>
      </p:pic>
      <p:pic>
        <p:nvPicPr>
          <p:cNvPr id="45" name="Picture 44" descr="A computer server and data center&#10;&#10;AI-generated content may be incorrect.">
            <a:extLst>
              <a:ext uri="{FF2B5EF4-FFF2-40B4-BE49-F238E27FC236}">
                <a16:creationId xmlns:a16="http://schemas.microsoft.com/office/drawing/2014/main" id="{BBF727F7-6C27-894A-C9CE-5D4BA1FE3A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41" t="13425" r="5625" b="16282"/>
          <a:stretch>
            <a:fillRect/>
          </a:stretch>
        </p:blipFill>
        <p:spPr>
          <a:xfrm>
            <a:off x="5823024" y="2919356"/>
            <a:ext cx="1561744" cy="1027770"/>
          </a:xfrm>
          <a:prstGeom prst="rect">
            <a:avLst/>
          </a:prstGeom>
        </p:spPr>
      </p:pic>
      <p:sp>
        <p:nvSpPr>
          <p:cNvPr id="46" name="object 21">
            <a:extLst>
              <a:ext uri="{FF2B5EF4-FFF2-40B4-BE49-F238E27FC236}">
                <a16:creationId xmlns:a16="http://schemas.microsoft.com/office/drawing/2014/main" id="{DEE8CCE0-9C45-C9B3-44D3-0B32CCE708C7}"/>
              </a:ext>
            </a:extLst>
          </p:cNvPr>
          <p:cNvSpPr/>
          <p:nvPr/>
        </p:nvSpPr>
        <p:spPr>
          <a:xfrm>
            <a:off x="7613385" y="2139437"/>
            <a:ext cx="1552015" cy="3534334"/>
          </a:xfrm>
          <a:custGeom>
            <a:avLst/>
            <a:gdLst/>
            <a:ahLst/>
            <a:cxnLst/>
            <a:rect l="l" t="t" r="r" b="b"/>
            <a:pathLst>
              <a:path w="1758950" h="4005579">
                <a:moveTo>
                  <a:pt x="1592579" y="4005072"/>
                </a:moveTo>
                <a:lnTo>
                  <a:pt x="166116" y="4005072"/>
                </a:lnTo>
                <a:lnTo>
                  <a:pt x="122061" y="3999230"/>
                </a:lnTo>
                <a:lnTo>
                  <a:pt x="82408" y="3982720"/>
                </a:lnTo>
                <a:lnTo>
                  <a:pt x="48768" y="3957066"/>
                </a:lnTo>
                <a:lnTo>
                  <a:pt x="22747" y="3923791"/>
                </a:lnTo>
                <a:lnTo>
                  <a:pt x="5954" y="3884422"/>
                </a:lnTo>
                <a:lnTo>
                  <a:pt x="0" y="384048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1592579" y="0"/>
                </a:lnTo>
                <a:lnTo>
                  <a:pt x="1636634" y="5954"/>
                </a:lnTo>
                <a:lnTo>
                  <a:pt x="1676287" y="22747"/>
                </a:lnTo>
                <a:lnTo>
                  <a:pt x="1709928" y="48768"/>
                </a:lnTo>
                <a:lnTo>
                  <a:pt x="1735948" y="82408"/>
                </a:lnTo>
                <a:lnTo>
                  <a:pt x="1752741" y="122061"/>
                </a:lnTo>
                <a:lnTo>
                  <a:pt x="1758695" y="166116"/>
                </a:lnTo>
                <a:lnTo>
                  <a:pt x="1758695" y="3840480"/>
                </a:lnTo>
                <a:lnTo>
                  <a:pt x="1752741" y="3884422"/>
                </a:lnTo>
                <a:lnTo>
                  <a:pt x="1735948" y="3923791"/>
                </a:lnTo>
                <a:lnTo>
                  <a:pt x="1709928" y="3957066"/>
                </a:lnTo>
                <a:lnTo>
                  <a:pt x="1676287" y="3982720"/>
                </a:lnTo>
                <a:lnTo>
                  <a:pt x="1636634" y="3999230"/>
                </a:lnTo>
                <a:lnTo>
                  <a:pt x="1592579" y="4005072"/>
                </a:lnTo>
                <a:close/>
              </a:path>
            </a:pathLst>
          </a:custGeom>
          <a:solidFill>
            <a:srgbClr val="3A9AF2"/>
          </a:solidFill>
          <a:ln>
            <a:solidFill>
              <a:srgbClr val="3A9AF2"/>
            </a:solidFill>
          </a:ln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47" name="object 22">
            <a:extLst>
              <a:ext uri="{FF2B5EF4-FFF2-40B4-BE49-F238E27FC236}">
                <a16:creationId xmlns:a16="http://schemas.microsoft.com/office/drawing/2014/main" id="{D3ED79C6-D32E-3111-B006-65338E2DCB3E}"/>
              </a:ext>
            </a:extLst>
          </p:cNvPr>
          <p:cNvSpPr txBox="1"/>
          <p:nvPr/>
        </p:nvSpPr>
        <p:spPr>
          <a:xfrm>
            <a:off x="7685395" y="2337148"/>
            <a:ext cx="1319585" cy="43345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 marR="4483" indent="216285" algn="ctr">
              <a:spcBef>
                <a:spcPts val="97"/>
              </a:spcBef>
            </a:pPr>
            <a:r>
              <a:rPr lang="en-US" sz="1368" b="1" spc="-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Government/Regulatory 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390EA4F7-2B8F-F544-8044-6848A5D3EB81}"/>
              </a:ext>
            </a:extLst>
          </p:cNvPr>
          <p:cNvSpPr txBox="1"/>
          <p:nvPr/>
        </p:nvSpPr>
        <p:spPr>
          <a:xfrm>
            <a:off x="7728070" y="4212159"/>
            <a:ext cx="1276910" cy="631817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122711" marR="4483" indent="-112065" algn="ctr">
              <a:lnSpc>
                <a:spcPct val="100600"/>
              </a:lnSpc>
              <a:spcBef>
                <a:spcPts val="84"/>
              </a:spcBef>
            </a:pPr>
            <a:r>
              <a:rPr lang="en-US" sz="1368">
                <a:solidFill>
                  <a:srgbClr val="FFFFFF"/>
                </a:solidFill>
                <a:latin typeface="Verdana"/>
                <a:cs typeface="Verdana"/>
              </a:rPr>
              <a:t>Combat stolen Devices &amp; Fraud</a:t>
            </a:r>
          </a:p>
        </p:txBody>
      </p:sp>
      <p:pic>
        <p:nvPicPr>
          <p:cNvPr id="51" name="Picture 50" descr="A graphic of a court building and scales&#10;&#10;AI-generated content may be incorrect.">
            <a:extLst>
              <a:ext uri="{FF2B5EF4-FFF2-40B4-BE49-F238E27FC236}">
                <a16:creationId xmlns:a16="http://schemas.microsoft.com/office/drawing/2014/main" id="{56E68141-4D5A-AB20-F889-13135471B2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4128" b="15079"/>
          <a:stretch>
            <a:fillRect/>
          </a:stretch>
        </p:blipFill>
        <p:spPr>
          <a:xfrm>
            <a:off x="7613385" y="2902919"/>
            <a:ext cx="1557775" cy="10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62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Mature vs. New Potential Fields</a:t>
            </a:r>
            <a:endParaRPr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latin typeface="+mn-lt"/>
              </a:rPr>
              <a:t>5</a:t>
            </a:fld>
            <a:endParaRPr>
              <a:latin typeface="+mn-lt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C4C3735-CF89-F6B9-3E40-9E4B5474595D}"/>
              </a:ext>
            </a:extLst>
          </p:cNvPr>
          <p:cNvSpPr/>
          <p:nvPr/>
        </p:nvSpPr>
        <p:spPr>
          <a:xfrm>
            <a:off x="1023041" y="2448645"/>
            <a:ext cx="4118060" cy="355632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F21A52D4-7AED-2AF7-4E37-7949D78C5743}"/>
              </a:ext>
            </a:extLst>
          </p:cNvPr>
          <p:cNvSpPr txBox="1"/>
          <p:nvPr/>
        </p:nvSpPr>
        <p:spPr>
          <a:xfrm>
            <a:off x="1133007" y="2667457"/>
            <a:ext cx="1309968" cy="22238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ctr">
              <a:lnSpc>
                <a:spcPct val="100299"/>
              </a:lnSpc>
              <a:spcBef>
                <a:spcPts val="93"/>
              </a:spcBef>
            </a:pPr>
            <a:r>
              <a:rPr lang="en-US" sz="1368" b="1" spc="-9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Mature Fields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EAE6EB4-7694-D131-EF9F-446388315EF4}"/>
              </a:ext>
            </a:extLst>
          </p:cNvPr>
          <p:cNvSpPr txBox="1"/>
          <p:nvPr/>
        </p:nvSpPr>
        <p:spPr>
          <a:xfrm>
            <a:off x="1133006" y="3317806"/>
            <a:ext cx="2303231" cy="1339039"/>
          </a:xfrm>
          <a:prstGeom prst="rect">
            <a:avLst/>
          </a:prstGeom>
        </p:spPr>
        <p:txBody>
          <a:bodyPr vert="horz" wrap="square" lIns="0" tIns="11766" rIns="0" bIns="0" rtlCol="0" anchor="t">
            <a:spAutoFit/>
          </a:bodyPr>
          <a:lstStyle/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 fraud detection</a:t>
            </a:r>
            <a:endParaRPr lang="en-US"/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 blacklist checks</a:t>
            </a: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trade-in validation</a:t>
            </a: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038F052-1AA7-653F-A609-DD29BB48E073}"/>
              </a:ext>
            </a:extLst>
          </p:cNvPr>
          <p:cNvSpPr/>
          <p:nvPr/>
        </p:nvSpPr>
        <p:spPr>
          <a:xfrm>
            <a:off x="5769212" y="2448645"/>
            <a:ext cx="4118060" cy="355632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F68C39D-3440-5115-8772-66A8147A1A8A}"/>
              </a:ext>
            </a:extLst>
          </p:cNvPr>
          <p:cNvSpPr txBox="1"/>
          <p:nvPr/>
        </p:nvSpPr>
        <p:spPr>
          <a:xfrm>
            <a:off x="5879178" y="2667457"/>
            <a:ext cx="1588422" cy="222388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 algn="ctr">
              <a:lnSpc>
                <a:spcPct val="100299"/>
              </a:lnSpc>
              <a:spcBef>
                <a:spcPts val="93"/>
              </a:spcBef>
            </a:pPr>
            <a:r>
              <a:rPr lang="en-US" sz="1368" b="1" spc="-93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Potential Fields</a:t>
            </a:r>
            <a:endParaRPr sz="136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4DB4950-9C4E-2CE6-9C55-314C9B433C86}"/>
              </a:ext>
            </a:extLst>
          </p:cNvPr>
          <p:cNvSpPr txBox="1"/>
          <p:nvPr/>
        </p:nvSpPr>
        <p:spPr>
          <a:xfrm>
            <a:off x="5879177" y="3317806"/>
            <a:ext cx="3885309" cy="1772876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Consumer-facing apps (buy/sell marketplace verification</a:t>
            </a:r>
          </a:p>
          <a:p>
            <a:pPr marL="296956" marR="4483" indent="-285750" algn="ctr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 device fleet management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Cross-operator fraud intelligence sharing</a:t>
            </a:r>
          </a:p>
          <a:p>
            <a:pPr marL="11206" marR="4483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66AF"/>
              </a:buClr>
              <a:buSzPts val="2800"/>
              <a:buFont typeface="Arial"/>
              <a:buNone/>
            </a:pPr>
            <a:r>
              <a:rPr lang="en-US">
                <a:latin typeface="+mj-lt"/>
              </a:rPr>
              <a:t>Reason / Security Rationale</a:t>
            </a:r>
            <a:endParaRPr>
              <a:latin typeface="+mj-lt"/>
            </a:endParaRPr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693038" y="633022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6</a:t>
            </a:fld>
            <a:endParaRPr>
              <a:latin typeface="+mn-lt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098E25E-3278-603C-2864-2B152B893682}"/>
              </a:ext>
            </a:extLst>
          </p:cNvPr>
          <p:cNvSpPr/>
          <p:nvPr/>
        </p:nvSpPr>
        <p:spPr>
          <a:xfrm>
            <a:off x="838200" y="1650839"/>
            <a:ext cx="6411686" cy="3556322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pic>
        <p:nvPicPr>
          <p:cNvPr id="6" name="Picture 5" descr="A shield with a globe and laptops&#10;&#10;AI-generated content may be incorrect.">
            <a:extLst>
              <a:ext uri="{FF2B5EF4-FFF2-40B4-BE49-F238E27FC236}">
                <a16:creationId xmlns:a16="http://schemas.microsoft.com/office/drawing/2014/main" id="{CB441B3E-E51B-63C8-E74A-B65B44E3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74" y="228600"/>
            <a:ext cx="6575697" cy="5802086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1344949-D340-B2F9-2A28-49895931BE10}"/>
              </a:ext>
            </a:extLst>
          </p:cNvPr>
          <p:cNvSpPr txBox="1"/>
          <p:nvPr/>
        </p:nvSpPr>
        <p:spPr>
          <a:xfrm>
            <a:off x="1133007" y="2195217"/>
            <a:ext cx="5289564" cy="156237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Prevents circulation of stolen/lost devices.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Protects consumer from fraud in resale markets.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Ensures compliance with regulator/operator blacklists.</a:t>
            </a: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956" marR="4483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Enhances trust in telecom &amp; insurance ecosystem.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E218-EE0C-41DF-8A72-0AB4D0F11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API Definition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10DD3-8558-BD2D-8B4E-EF210DDED4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7</a:t>
            </a:fld>
            <a:endParaRPr lang="en-US">
              <a:latin typeface="+mn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2838B3-AF0C-C738-EC59-FE0C0F09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3192"/>
              </p:ext>
            </p:extLst>
          </p:nvPr>
        </p:nvGraphicFramePr>
        <p:xfrm>
          <a:off x="838200" y="1592702"/>
          <a:ext cx="10636046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911">
                  <a:extLst>
                    <a:ext uri="{9D8B030D-6E8A-4147-A177-3AD203B41FA5}">
                      <a16:colId xmlns:a16="http://schemas.microsoft.com/office/drawing/2014/main" val="604464562"/>
                    </a:ext>
                  </a:extLst>
                </a:gridCol>
                <a:gridCol w="1671484">
                  <a:extLst>
                    <a:ext uri="{9D8B030D-6E8A-4147-A177-3AD203B41FA5}">
                      <a16:colId xmlns:a16="http://schemas.microsoft.com/office/drawing/2014/main" val="2727380383"/>
                    </a:ext>
                  </a:extLst>
                </a:gridCol>
                <a:gridCol w="698090">
                  <a:extLst>
                    <a:ext uri="{9D8B030D-6E8A-4147-A177-3AD203B41FA5}">
                      <a16:colId xmlns:a16="http://schemas.microsoft.com/office/drawing/2014/main" val="1786926131"/>
                    </a:ext>
                  </a:extLst>
                </a:gridCol>
                <a:gridCol w="2805143">
                  <a:extLst>
                    <a:ext uri="{9D8B030D-6E8A-4147-A177-3AD203B41FA5}">
                      <a16:colId xmlns:a16="http://schemas.microsoft.com/office/drawing/2014/main" val="2742736152"/>
                    </a:ext>
                  </a:extLst>
                </a:gridCol>
                <a:gridCol w="2127209">
                  <a:extLst>
                    <a:ext uri="{9D8B030D-6E8A-4147-A177-3AD203B41FA5}">
                      <a16:colId xmlns:a16="http://schemas.microsoft.com/office/drawing/2014/main" val="1638749161"/>
                    </a:ext>
                  </a:extLst>
                </a:gridCol>
                <a:gridCol w="2127209">
                  <a:extLst>
                    <a:ext uri="{9D8B030D-6E8A-4147-A177-3AD203B41FA5}">
                      <a16:colId xmlns:a16="http://schemas.microsoft.com/office/drawing/2014/main" val="2474197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Endpoint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Request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Response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3A9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85295"/>
                  </a:ext>
                </a:extLst>
              </a:tr>
              <a:tr h="441960">
                <a:tc rowSpan="5">
                  <a:txBody>
                    <a:bodyPr/>
                    <a:lstStyle/>
                    <a:p>
                      <a:r>
                        <a:rPr lang="en-US"/>
                        <a:t>/check-status</a:t>
                      </a:r>
                    </a:p>
                  </a:txBody>
                  <a:tcPr anchor="ctr">
                    <a:solidFill>
                      <a:srgbClr val="AFD5E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validate single IMEI</a:t>
                      </a:r>
                    </a:p>
                  </a:txBody>
                  <a:tcPr anchor="ctr">
                    <a:solidFill>
                      <a:srgbClr val="AFD5E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“</a:t>
                      </a: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Imei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”</a:t>
                      </a:r>
                    </a:p>
                    <a:p>
                      <a:endParaRPr lang="en-US"/>
                    </a:p>
                  </a:txBody>
                  <a:tcPr anchor="ctr">
                    <a:solidFill>
                      <a:srgbClr val="AFD5E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IMEI number of the device to check (15 digits)</a:t>
                      </a:r>
                    </a:p>
                    <a:p>
                      <a:endParaRPr lang="en-US"/>
                    </a:p>
                  </a:txBody>
                  <a:tcPr anchor="ctr"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imei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IMEI number of the device to check (15 digits)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71743"/>
                  </a:ext>
                </a:extLst>
              </a:tr>
              <a:tr h="4683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lastChecked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register and operational status information for the queried IMEI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918344"/>
                  </a:ext>
                </a:extLst>
              </a:tr>
              <a:tr h="494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operationalStatus</a:t>
                      </a:r>
                      <a:endParaRPr lang="en-US" sz="1400" b="0" i="0" u="none" strike="noStrike" cap="none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operational status of the IMEI based on register evaluation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03213"/>
                  </a:ext>
                </a:extLst>
              </a:tr>
              <a:tr h="5212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prohibitedReason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(In case of prohibited)</a:t>
                      </a:r>
                      <a:b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(lost, stolen, blacklisted, blocked, fraud, non-payment, regulatory)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Reason why the IMEI is prohibited </a:t>
                      </a:r>
                    </a:p>
                    <a:p>
                      <a:endParaRPr lang="en-US"/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295762"/>
                  </a:ext>
                </a:extLst>
              </a:tr>
              <a:tr h="4765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reportedDate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(In case of Prohibited)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Date and time when the IMEI was reported with its current prohibited status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08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90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2B9A-DC4E-CF27-77EA-2E3B2D09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E208B-3150-8EEC-2B31-F73643FF6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36A05E-C9E8-01EE-4AFF-33D06709DE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310551"/>
              </p:ext>
            </p:extLst>
          </p:nvPr>
        </p:nvGraphicFramePr>
        <p:xfrm>
          <a:off x="838200" y="1690688"/>
          <a:ext cx="65024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044645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273803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69261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38749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Endpoint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Request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Response Attributes</a:t>
                      </a:r>
                    </a:p>
                  </a:txBody>
                  <a:tcPr>
                    <a:solidFill>
                      <a:srgbClr val="3A9A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/bulk-check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validate multiple IMEIs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Array of “</a:t>
                      </a:r>
                      <a:r>
                        <a:rPr lang="en-US" err="1"/>
                        <a:t>imei</a:t>
                      </a:r>
                      <a:r>
                        <a:rPr lang="en-US"/>
                        <a:t>”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Array of "/check-status responses"</a:t>
                      </a:r>
                    </a:p>
                  </a:txBody>
                  <a:tcPr>
                    <a:solidFill>
                      <a:srgbClr val="AF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4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 /subscribe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get notified on IMEI status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 per commonalities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670"/>
                  </a:ext>
                </a:extLst>
              </a:tr>
            </a:tbl>
          </a:graphicData>
        </a:graphic>
      </p:graphicFrame>
      <p:sp>
        <p:nvSpPr>
          <p:cNvPr id="16" name="object 3">
            <a:extLst>
              <a:ext uri="{FF2B5EF4-FFF2-40B4-BE49-F238E27FC236}">
                <a16:creationId xmlns:a16="http://schemas.microsoft.com/office/drawing/2014/main" id="{CD5201F9-5BA4-A0A9-75AB-87B26F9566CA}"/>
              </a:ext>
            </a:extLst>
          </p:cNvPr>
          <p:cNvSpPr/>
          <p:nvPr/>
        </p:nvSpPr>
        <p:spPr>
          <a:xfrm>
            <a:off x="815940" y="4462579"/>
            <a:ext cx="10225686" cy="1876674"/>
          </a:xfrm>
          <a:custGeom>
            <a:avLst/>
            <a:gdLst>
              <a:gd name="connsiteX0" fmla="*/ 0 w 4114800"/>
              <a:gd name="connsiteY0" fmla="*/ 589067 h 3534334"/>
              <a:gd name="connsiteX1" fmla="*/ 589067 w 4114800"/>
              <a:gd name="connsiteY1" fmla="*/ 0 h 3534334"/>
              <a:gd name="connsiteX2" fmla="*/ 3525733 w 4114800"/>
              <a:gd name="connsiteY2" fmla="*/ 0 h 3534334"/>
              <a:gd name="connsiteX3" fmla="*/ 4114800 w 4114800"/>
              <a:gd name="connsiteY3" fmla="*/ 589067 h 3534334"/>
              <a:gd name="connsiteX4" fmla="*/ 4114800 w 4114800"/>
              <a:gd name="connsiteY4" fmla="*/ 2945267 h 3534334"/>
              <a:gd name="connsiteX5" fmla="*/ 3525733 w 4114800"/>
              <a:gd name="connsiteY5" fmla="*/ 3534334 h 3534334"/>
              <a:gd name="connsiteX6" fmla="*/ 589067 w 4114800"/>
              <a:gd name="connsiteY6" fmla="*/ 3534334 h 3534334"/>
              <a:gd name="connsiteX7" fmla="*/ 0 w 4114800"/>
              <a:gd name="connsiteY7" fmla="*/ 2945267 h 3534334"/>
              <a:gd name="connsiteX8" fmla="*/ 0 w 4114800"/>
              <a:gd name="connsiteY8" fmla="*/ 589067 h 3534334"/>
              <a:gd name="connsiteX0" fmla="*/ 0 w 4117844"/>
              <a:gd name="connsiteY0" fmla="*/ 589067 h 3534334"/>
              <a:gd name="connsiteX1" fmla="*/ 589067 w 4117844"/>
              <a:gd name="connsiteY1" fmla="*/ 0 h 3534334"/>
              <a:gd name="connsiteX2" fmla="*/ 3841419 w 4117844"/>
              <a:gd name="connsiteY2" fmla="*/ 10885 h 3534334"/>
              <a:gd name="connsiteX3" fmla="*/ 4114800 w 4117844"/>
              <a:gd name="connsiteY3" fmla="*/ 589067 h 3534334"/>
              <a:gd name="connsiteX4" fmla="*/ 4114800 w 4117844"/>
              <a:gd name="connsiteY4" fmla="*/ 2945267 h 3534334"/>
              <a:gd name="connsiteX5" fmla="*/ 3525733 w 4117844"/>
              <a:gd name="connsiteY5" fmla="*/ 3534334 h 3534334"/>
              <a:gd name="connsiteX6" fmla="*/ 589067 w 4117844"/>
              <a:gd name="connsiteY6" fmla="*/ 3534334 h 3534334"/>
              <a:gd name="connsiteX7" fmla="*/ 0 w 4117844"/>
              <a:gd name="connsiteY7" fmla="*/ 2945267 h 3534334"/>
              <a:gd name="connsiteX8" fmla="*/ 0 w 4117844"/>
              <a:gd name="connsiteY8" fmla="*/ 589067 h 3534334"/>
              <a:gd name="connsiteX0" fmla="*/ 216 w 4118060"/>
              <a:gd name="connsiteY0" fmla="*/ 610839 h 3556106"/>
              <a:gd name="connsiteX1" fmla="*/ 306254 w 4118060"/>
              <a:gd name="connsiteY1" fmla="*/ 0 h 3556106"/>
              <a:gd name="connsiteX2" fmla="*/ 3841635 w 4118060"/>
              <a:gd name="connsiteY2" fmla="*/ 32657 h 3556106"/>
              <a:gd name="connsiteX3" fmla="*/ 4115016 w 4118060"/>
              <a:gd name="connsiteY3" fmla="*/ 610839 h 3556106"/>
              <a:gd name="connsiteX4" fmla="*/ 4115016 w 4118060"/>
              <a:gd name="connsiteY4" fmla="*/ 2967039 h 3556106"/>
              <a:gd name="connsiteX5" fmla="*/ 3525949 w 4118060"/>
              <a:gd name="connsiteY5" fmla="*/ 3556106 h 3556106"/>
              <a:gd name="connsiteX6" fmla="*/ 589283 w 4118060"/>
              <a:gd name="connsiteY6" fmla="*/ 3556106 h 3556106"/>
              <a:gd name="connsiteX7" fmla="*/ 216 w 4118060"/>
              <a:gd name="connsiteY7" fmla="*/ 2967039 h 3556106"/>
              <a:gd name="connsiteX8" fmla="*/ 216 w 4118060"/>
              <a:gd name="connsiteY8" fmla="*/ 610839 h 3556106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216 w 4118060"/>
              <a:gd name="connsiteY7" fmla="*/ 2967039 h 3556322"/>
              <a:gd name="connsiteX8" fmla="*/ 216 w 4118060"/>
              <a:gd name="connsiteY8" fmla="*/ 610839 h 3556322"/>
              <a:gd name="connsiteX0" fmla="*/ 216 w 4118060"/>
              <a:gd name="connsiteY0" fmla="*/ 610839 h 3556322"/>
              <a:gd name="connsiteX1" fmla="*/ 306254 w 4118060"/>
              <a:gd name="connsiteY1" fmla="*/ 0 h 3556322"/>
              <a:gd name="connsiteX2" fmla="*/ 3841635 w 4118060"/>
              <a:gd name="connsiteY2" fmla="*/ 32657 h 3556322"/>
              <a:gd name="connsiteX3" fmla="*/ 4115016 w 4118060"/>
              <a:gd name="connsiteY3" fmla="*/ 610839 h 3556322"/>
              <a:gd name="connsiteX4" fmla="*/ 4115016 w 4118060"/>
              <a:gd name="connsiteY4" fmla="*/ 3250068 h 3556322"/>
              <a:gd name="connsiteX5" fmla="*/ 3525949 w 4118060"/>
              <a:gd name="connsiteY5" fmla="*/ 3556106 h 3556322"/>
              <a:gd name="connsiteX6" fmla="*/ 589283 w 4118060"/>
              <a:gd name="connsiteY6" fmla="*/ 3556106 h 3556322"/>
              <a:gd name="connsiteX7" fmla="*/ 11102 w 4118060"/>
              <a:gd name="connsiteY7" fmla="*/ 3206524 h 3556322"/>
              <a:gd name="connsiteX8" fmla="*/ 216 w 4118060"/>
              <a:gd name="connsiteY8" fmla="*/ 610839 h 35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8060" h="3556322">
                <a:moveTo>
                  <a:pt x="216" y="610839"/>
                </a:moveTo>
                <a:cubicBezTo>
                  <a:pt x="216" y="285506"/>
                  <a:pt x="-19079" y="0"/>
                  <a:pt x="306254" y="0"/>
                </a:cubicBezTo>
                <a:lnTo>
                  <a:pt x="3841635" y="32657"/>
                </a:lnTo>
                <a:cubicBezTo>
                  <a:pt x="4166968" y="32657"/>
                  <a:pt x="4115016" y="285506"/>
                  <a:pt x="4115016" y="610839"/>
                </a:cubicBezTo>
                <a:lnTo>
                  <a:pt x="4115016" y="3250068"/>
                </a:lnTo>
                <a:cubicBezTo>
                  <a:pt x="4115016" y="3575401"/>
                  <a:pt x="3851282" y="3556106"/>
                  <a:pt x="3525949" y="3556106"/>
                </a:cubicBezTo>
                <a:lnTo>
                  <a:pt x="589283" y="3556106"/>
                </a:lnTo>
                <a:cubicBezTo>
                  <a:pt x="263950" y="3556106"/>
                  <a:pt x="11102" y="3531857"/>
                  <a:pt x="11102" y="3206524"/>
                </a:cubicBezTo>
                <a:cubicBezTo>
                  <a:pt x="7473" y="2341296"/>
                  <a:pt x="3845" y="1476067"/>
                  <a:pt x="216" y="610839"/>
                </a:cubicBezTo>
                <a:close/>
              </a:path>
            </a:pathLst>
          </a:custGeom>
          <a:solidFill>
            <a:srgbClr val="3A9AF2"/>
          </a:solidFill>
        </p:spPr>
        <p:txBody>
          <a:bodyPr wrap="square" lIns="0" tIns="0" rIns="0" bIns="0" rtlCol="0"/>
          <a:lstStyle/>
          <a:p>
            <a:endParaRPr sz="1235"/>
          </a:p>
        </p:txBody>
      </p:sp>
      <p:pic>
        <p:nvPicPr>
          <p:cNvPr id="6" name="Picture 5" descr="A blue arrow pointing up&#10;&#10;AI-generated content may be incorrect.">
            <a:extLst>
              <a:ext uri="{FF2B5EF4-FFF2-40B4-BE49-F238E27FC236}">
                <a16:creationId xmlns:a16="http://schemas.microsoft.com/office/drawing/2014/main" id="{1054E53F-829E-EE47-7001-AE5A8D1D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361" y="4041060"/>
            <a:ext cx="2811639" cy="247868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475D81B1-5B68-3A3F-8B7C-8B6BA57DEE9C}"/>
              </a:ext>
            </a:extLst>
          </p:cNvPr>
          <p:cNvSpPr txBox="1"/>
          <p:nvPr/>
        </p:nvSpPr>
        <p:spPr>
          <a:xfrm>
            <a:off x="1015019" y="4629924"/>
            <a:ext cx="8365342" cy="1333525"/>
          </a:xfrm>
          <a:prstGeom prst="rect">
            <a:avLst/>
          </a:prstGeom>
        </p:spPr>
        <p:txBody>
          <a:bodyPr vert="horz" wrap="square" lIns="0" tIns="11766" rIns="0" bIns="0" rtlCol="0" anchor="t">
            <a:spAutoFit/>
          </a:bodyPr>
          <a:lstStyle/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68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Bulk-Check endpoint will be added to the endpoints for management of swarm of devices like IoTs fleet.</a:t>
            </a:r>
            <a:endParaRPr lang="en-US"/>
          </a:p>
          <a:p>
            <a:pPr marL="10795" marR="4445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>
                <a:solidFill>
                  <a:schemeClr val="bg1"/>
                </a:solidFill>
              </a:rPr>
              <a:t>IMSI can be included in the future to enable 3-legged auth as well.</a:t>
            </a: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>
                <a:solidFill>
                  <a:schemeClr val="bg1"/>
                </a:solidFill>
              </a:rPr>
              <a:t>We are open for discussion if anyone want to propose any thing.</a:t>
            </a:r>
          </a:p>
          <a:p>
            <a:pPr marL="296545" marR="4445" indent="-285750">
              <a:lnSpc>
                <a:spcPct val="100299"/>
              </a:lnSpc>
              <a:spcBef>
                <a:spcPts val="93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368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9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9FD9E-7930-9A52-6F0A-6DB57EBC7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978811403"/>
      </p:ext>
    </p:extLst>
  </p:cSld>
  <p:clrMapOvr>
    <a:masterClrMapping/>
  </p:clrMapOvr>
</p:sld>
</file>

<file path=ppt/theme/theme1.xml><?xml version="1.0" encoding="utf-8"?>
<a:theme xmlns:a="http://schemas.openxmlformats.org/drawingml/2006/main" name="xFlow Final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Flow Presentation Template v1.0.pptx" id="{1C7D5386-3F18-402F-A095-63A1DD0A3C38}" vid="{7E2A2836-4192-442B-AF3C-D7F1806813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338D44F4EC9443973D795781165115" ma:contentTypeVersion="6" ma:contentTypeDescription="Create a new document." ma:contentTypeScope="" ma:versionID="d1689d6ffe1fba631d6846232dc5bdf8">
  <xsd:schema xmlns:xsd="http://www.w3.org/2001/XMLSchema" xmlns:xs="http://www.w3.org/2001/XMLSchema" xmlns:p="http://schemas.microsoft.com/office/2006/metadata/properties" xmlns:ns2="0b3f59e8-d907-4729-a9ad-94bdbb913c8d" xmlns:ns3="e555bfeb-bb73-42e8-9e87-14b7f2be6b34" targetNamespace="http://schemas.microsoft.com/office/2006/metadata/properties" ma:root="true" ma:fieldsID="a8a404b3e16c955b9da139818a85262e" ns2:_="" ns3:_="">
    <xsd:import namespace="0b3f59e8-d907-4729-a9ad-94bdbb913c8d"/>
    <xsd:import namespace="e555bfeb-bb73-42e8-9e87-14b7f2be6b3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f59e8-d907-4729-a9ad-94bdbb913c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55bfeb-bb73-42e8-9e87-14b7f2be6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555bfeb-bb73-42e8-9e87-14b7f2be6b34">
      <UserInfo>
        <DisplayName>Everyone except external users</DisplayName>
        <AccountId>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4CE401-DDF3-42E7-BCB3-324B0A3D78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D1B23-6D85-4245-88D9-ED4733A6B360}">
  <ds:schemaRefs>
    <ds:schemaRef ds:uri="0b3f59e8-d907-4729-a9ad-94bdbb913c8d"/>
    <ds:schemaRef ds:uri="e555bfeb-bb73-42e8-9e87-14b7f2be6b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7A7F635-029A-4549-B1A2-EDE6DA082F51}">
  <ds:schemaRefs>
    <ds:schemaRef ds:uri="0b3f59e8-d907-4729-a9ad-94bdbb913c8d"/>
    <ds:schemaRef ds:uri="e555bfeb-bb73-42e8-9e87-14b7f2be6b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xFlow Presentation Template v1.0</Template>
  <Application>Microsoft Office PowerPoint</Application>
  <PresentationFormat>Widescreen</PresentationFormat>
  <Slides>11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xFlow Final Theme</vt:lpstr>
      <vt:lpstr>IMEI Fraud Check API</vt:lpstr>
      <vt:lpstr>Content</vt:lpstr>
      <vt:lpstr>API Quick Definition</vt:lpstr>
      <vt:lpstr>Potential Business Use Cases</vt:lpstr>
      <vt:lpstr>Mature vs. New Potential Fields</vt:lpstr>
      <vt:lpstr>Reason / Security Rationale</vt:lpstr>
      <vt:lpstr>API Definition Proposal</vt:lpstr>
      <vt:lpstr>Future Consideration</vt:lpstr>
      <vt:lpstr>Backup Slides</vt:lpstr>
      <vt:lpstr>IMEI Fraud Check vs Device Identifier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Iqbal</dc:creator>
  <cp:revision>1</cp:revision>
  <cp:lastPrinted>2025-09-18T07:05:40Z</cp:lastPrinted>
  <dcterms:created xsi:type="dcterms:W3CDTF">2025-09-16T05:34:07Z</dcterms:created>
  <dcterms:modified xsi:type="dcterms:W3CDTF">2025-09-18T07:46:23Z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0x01010085338D44F4EC9443973D795781165115</vt:lpwstr>
  </property>
</Properties>
</file>